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78" r:id="rId5"/>
    <p:sldId id="314" r:id="rId6"/>
    <p:sldId id="315" r:id="rId7"/>
    <p:sldId id="316" r:id="rId8"/>
    <p:sldId id="279" r:id="rId9"/>
    <p:sldId id="281" r:id="rId10"/>
    <p:sldId id="280" r:id="rId11"/>
    <p:sldId id="282" r:id="rId12"/>
    <p:sldId id="283" r:id="rId13"/>
    <p:sldId id="284" r:id="rId14"/>
    <p:sldId id="313" r:id="rId15"/>
    <p:sldId id="300" r:id="rId16"/>
    <p:sldId id="301" r:id="rId17"/>
    <p:sldId id="302" r:id="rId18"/>
    <p:sldId id="285" r:id="rId19"/>
    <p:sldId id="287" r:id="rId20"/>
    <p:sldId id="286" r:id="rId21"/>
    <p:sldId id="288" r:id="rId22"/>
    <p:sldId id="308" r:id="rId23"/>
    <p:sldId id="309" r:id="rId24"/>
    <p:sldId id="310" r:id="rId25"/>
    <p:sldId id="311" r:id="rId26"/>
    <p:sldId id="312" r:id="rId27"/>
    <p:sldId id="318" r:id="rId28"/>
    <p:sldId id="319" r:id="rId29"/>
    <p:sldId id="320" r:id="rId30"/>
    <p:sldId id="269" r:id="rId31"/>
    <p:sldId id="289" r:id="rId32"/>
    <p:sldId id="290" r:id="rId33"/>
    <p:sldId id="294" r:id="rId34"/>
    <p:sldId id="321" r:id="rId35"/>
    <p:sldId id="343" r:id="rId36"/>
    <p:sldId id="277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020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9A5AB7B-D3C4-48B9-9AA8-BB5485B2ECED}" type="datetimeFigureOut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85F1B13-9D5F-48EF-B29E-B21183C60C7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470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6A681-F8FA-46D7-BC4C-A58CDC176140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D1E33-3DEE-4622-AF8B-7FB6AF7FC83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66656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7E0D4-EE1F-41EB-BEA3-4BAE3C5DF8C2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711A5-5E10-4860-B4B6-310332D8B99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5410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1A34D-DB03-4075-B8B8-C5FD0E163038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7E43E-25AB-49BC-AF45-6CEE4CCF8F2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23578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E08E7-ABEB-4323-8AE4-76E5EE1E460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58815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7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8"/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21156-D410-4D27-A1C8-A432AC5E8570}" type="datetime1">
              <a:rPr lang="de-DE" smtClean="0"/>
              <a:t>17.12.2014</a:t>
            </a:fld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794E5-8C7A-4494-AF5E-54A64D21779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5809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1DA71E-C61B-4CF9-BA70-55E579F5A842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B59E2-08D5-4E1F-A3D8-B5F7B9FD238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75604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5416B-72C5-4BCE-8271-5B94CA987AE2}" type="datetime1">
              <a:rPr lang="de-DE" smtClean="0"/>
              <a:t>17.12.2014</a:t>
            </a:fld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F7703-5BA6-4731-94F6-8BCC248EBAE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9140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9312B-6C93-4EF1-B0B1-D0770680A904}" type="datetime1">
              <a:rPr lang="de-DE" smtClean="0"/>
              <a:t>17.12.2014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DAE8-3368-466E-B05E-38558D5CEBD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83757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21BD0-FA21-4C44-BE9B-09055DEE2027}" type="datetime1">
              <a:rPr lang="de-DE" smtClean="0"/>
              <a:t>17.12.2014</a:t>
            </a:fld>
            <a:endParaRPr lang="de-D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122F3-C4D3-405C-A2A2-7F29EC58B6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35118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E8F3C-1D41-4A2F-8CFF-0AAD02B8E333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71D4-290A-4A39-ADD6-FFC5DAECBD7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88666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9574C-CC46-4A07-9928-8A6361A88C82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7AC46-0AD7-40A6-BDC1-653B2AE331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98445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  <a:endParaRPr lang="en-US" altLang="de-DE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2700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cs typeface="+mn-cs"/>
              </a:defRPr>
            </a:lvl1pPr>
          </a:lstStyle>
          <a:p>
            <a:pPr>
              <a:defRPr/>
            </a:pPr>
            <a:fld id="{7D5FE039-9ADF-48C0-896D-348C9353E440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cs typeface="+mn-cs"/>
              </a:defRPr>
            </a:lvl1pPr>
          </a:lstStyle>
          <a:p>
            <a:pPr>
              <a:defRPr/>
            </a:pPr>
            <a:fld id="{20B0C1BF-EF0F-4630-9285-DB7DF8F126A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9913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spd="slow">
    <p:wipe/>
  </p:transition>
  <p:hf hdr="0"/>
  <p:txStyles>
    <p:titleStyle>
      <a:lvl1pPr algn="ctr" rtl="0" fontAlgn="base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2pPr>
      <a:lvl3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3pPr>
      <a:lvl4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4pPr>
      <a:lvl5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ov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ov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eq8jua3Dc&amp;feature=youtu.b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625725"/>
            <a:ext cx="7772400" cy="11636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Imagination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47813" y="3789363"/>
            <a:ext cx="6400800" cy="1219200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 smtClean="0"/>
              <a:t>an Animation </a:t>
            </a:r>
            <a:r>
              <a:rPr lang="de-DE" dirty="0" err="1" smtClean="0"/>
              <a:t>by</a:t>
            </a:r>
            <a:r>
              <a:rPr lang="de-DE" dirty="0" smtClean="0"/>
              <a:t> Nils Jahnel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 smtClean="0"/>
              <a:t>Projekt Nr. 28</a:t>
            </a:r>
            <a:endParaRPr lang="de-DE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Bone</a:t>
            </a:r>
            <a:r>
              <a:rPr lang="de-DE" dirty="0" smtClean="0"/>
              <a:t> Animation: Bewegungen</a:t>
            </a:r>
          </a:p>
          <a:p>
            <a:pPr lvl="1"/>
            <a:r>
              <a:rPr lang="de-DE" dirty="0" smtClean="0"/>
              <a:t>Versuch: Realistische Verformungen zu kreieren</a:t>
            </a:r>
          </a:p>
          <a:p>
            <a:pPr lvl="1"/>
            <a:r>
              <a:rPr lang="de-DE" dirty="0" smtClean="0"/>
              <a:t>Nicht einfach, da sich sonst Objekte ineinander 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2031483" y="5524653"/>
            <a:ext cx="3404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3 – Hand taucht aus der Wand auf</a:t>
            </a:r>
            <a:endParaRPr lang="de-DE" sz="1400" dirty="0"/>
          </a:p>
        </p:txBody>
      </p:sp>
      <p:pic>
        <p:nvPicPr>
          <p:cNvPr id="8" name="Szene 3 Durch die Wan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663" y="2738702"/>
            <a:ext cx="4939609" cy="27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34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Bone</a:t>
            </a:r>
            <a:r>
              <a:rPr lang="de-DE" dirty="0" smtClean="0"/>
              <a:t> Animation: Bewegungen</a:t>
            </a:r>
          </a:p>
          <a:p>
            <a:pPr lvl="1"/>
            <a:r>
              <a:rPr lang="de-DE" dirty="0" smtClean="0"/>
              <a:t>Lösung 2: Aufwendigere Animation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7" name="Beispiel Bone Anim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1720" y="2492896"/>
            <a:ext cx="5340085" cy="300379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031482" y="5524653"/>
            <a:ext cx="570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3 – Arm geht nun nicht mehr durch, sondern kommt von oben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337301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: Wurfbewegung</a:t>
            </a:r>
          </a:p>
          <a:p>
            <a:pPr lvl="1"/>
            <a:r>
              <a:rPr lang="de-DE" dirty="0" err="1" smtClean="0"/>
              <a:t>Physics</a:t>
            </a:r>
            <a:r>
              <a:rPr lang="de-DE" dirty="0" smtClean="0"/>
              <a:t> zu erstellen ist in Blender nicht so einfach</a:t>
            </a:r>
          </a:p>
          <a:p>
            <a:pPr lvl="1"/>
            <a:r>
              <a:rPr lang="de-DE" dirty="0" err="1" smtClean="0"/>
              <a:t>Cycles</a:t>
            </a:r>
            <a:r>
              <a:rPr lang="de-DE" dirty="0" smtClean="0"/>
              <a:t> erlaubt nur Key-Frame Animation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924944"/>
            <a:ext cx="4059941" cy="228371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039199" y="5208661"/>
            <a:ext cx="5053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5 – Das Ü-Ei wird über die Schulter geworfen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3610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: Wurfbewegung</a:t>
            </a:r>
          </a:p>
          <a:p>
            <a:pPr lvl="1"/>
            <a:r>
              <a:rPr lang="de-DE" dirty="0" smtClean="0"/>
              <a:t>Lösung: Blender-Game-Engine</a:t>
            </a:r>
          </a:p>
          <a:p>
            <a:pPr lvl="1"/>
            <a:r>
              <a:rPr lang="de-DE" dirty="0" smtClean="0"/>
              <a:t>Eine Kraft wird auf das Objekt gesendet und es fliegt</a:t>
            </a:r>
          </a:p>
          <a:p>
            <a:pPr lvl="1"/>
            <a:r>
              <a:rPr lang="de-DE" dirty="0" smtClean="0"/>
              <a:t>Finaler Fall wieder per Key-Frame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7" name="Wurfanim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3068960"/>
            <a:ext cx="5084057" cy="285978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259632" y="5930399"/>
            <a:ext cx="254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</a:t>
            </a:r>
            <a:r>
              <a:rPr lang="de-DE" sz="1400" dirty="0"/>
              <a:t>5</a:t>
            </a:r>
            <a:r>
              <a:rPr lang="de-DE" sz="1400" dirty="0" smtClean="0"/>
              <a:t> – Der „große“ Wurf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48996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: Freier Fall</a:t>
            </a:r>
          </a:p>
          <a:p>
            <a:pPr lvl="1"/>
            <a:r>
              <a:rPr lang="de-DE" sz="1400" dirty="0" smtClean="0"/>
              <a:t>Objekte fallen, prallen aber nicht „perfekt“ ab, sinken im Boden ein oder fallen durch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sz="1400" dirty="0" smtClean="0"/>
              <a:t>Aufgrund von mangelnder Erfahrung und Zeitlichem Aufwand NICHT gelöst…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619672" y="5386950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7 – Objekte im Boden</a:t>
            </a:r>
            <a:endParaRPr lang="de-DE" sz="1400" dirty="0"/>
          </a:p>
        </p:txBody>
      </p:sp>
      <p:pic>
        <p:nvPicPr>
          <p:cNvPr id="7" name="Szene 007 (0001-0145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672" y="2492896"/>
            <a:ext cx="4956041" cy="27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5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Field: Tiefenschärfe</a:t>
            </a:r>
          </a:p>
          <a:p>
            <a:pPr lvl="1"/>
            <a:r>
              <a:rPr lang="de-DE" dirty="0" smtClean="0"/>
              <a:t>Es bot sich in zwei Szenen an, diesen Effekt zu verwenden.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08920"/>
            <a:ext cx="3675900" cy="206769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41055" y="4900884"/>
            <a:ext cx="161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12 - Epilog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08920"/>
            <a:ext cx="3675900" cy="206769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83568" y="4899395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</a:t>
            </a:r>
            <a:r>
              <a:rPr lang="de-DE" sz="1400" dirty="0"/>
              <a:t>8</a:t>
            </a:r>
            <a:r>
              <a:rPr lang="de-DE" sz="1400" dirty="0" smtClean="0"/>
              <a:t> – Der Grundstein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78454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Field: Tiefenschärfe</a:t>
            </a:r>
          </a:p>
          <a:p>
            <a:pPr lvl="1"/>
            <a:r>
              <a:rPr lang="de-DE" dirty="0" smtClean="0"/>
              <a:t>Szene 8 - Unterschied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08920"/>
            <a:ext cx="3896824" cy="219196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8607" y="4900884"/>
            <a:ext cx="2407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Ohne Tiefenschärfe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7" y="2708920"/>
            <a:ext cx="3894179" cy="219047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44008" y="4899395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Mit Tiefenschärfe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55806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Field: Tiefenschärfe</a:t>
            </a:r>
          </a:p>
          <a:p>
            <a:pPr lvl="1"/>
            <a:r>
              <a:rPr lang="de-DE" dirty="0" smtClean="0"/>
              <a:t>Szene 12 - Unterschied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08920"/>
            <a:ext cx="3896824" cy="219196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8607" y="4900884"/>
            <a:ext cx="2407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Ohne Tiefenschärfe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08920"/>
            <a:ext cx="3894177" cy="219047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44008" y="4899395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Mit Tiefenschärfe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3620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Texturierung: Realistische Beschriftung</a:t>
            </a:r>
          </a:p>
          <a:p>
            <a:pPr lvl="1"/>
            <a:r>
              <a:rPr lang="de-DE" dirty="0" smtClean="0"/>
              <a:t>Prototyp der Kiste wirkte nicht „normal“.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420888"/>
            <a:ext cx="5832649" cy="328086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3567" y="5701753"/>
            <a:ext cx="6912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Kiste mit bunter Schrift – wirkt, als wäre sie nicht Teil der Kiste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859095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Texturierung: Realistische Beschriftung</a:t>
            </a:r>
          </a:p>
          <a:p>
            <a:pPr lvl="1"/>
            <a:r>
              <a:rPr lang="de-DE" dirty="0" smtClean="0"/>
              <a:t>Lösung: Eine neue Variante, als „Sicherheitsklebeband.“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9"/>
            <a:ext cx="3456384" cy="223224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3568" y="4653137"/>
            <a:ext cx="2016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Vorher: Unrealistisch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420889"/>
            <a:ext cx="3456384" cy="223224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499992" y="4651648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Nachher: wie aufgeklebt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33881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Die Animation</a:t>
            </a:r>
          </a:p>
          <a:p>
            <a:r>
              <a:rPr lang="de-DE" altLang="de-DE" dirty="0" smtClean="0"/>
              <a:t>Herausforderungen</a:t>
            </a:r>
          </a:p>
          <a:p>
            <a:pPr lvl="1"/>
            <a:r>
              <a:rPr lang="de-DE" altLang="de-DE" sz="1800" dirty="0" smtClean="0"/>
              <a:t>Fehlerhafte Skalierungen</a:t>
            </a:r>
          </a:p>
          <a:p>
            <a:pPr lvl="1"/>
            <a:r>
              <a:rPr lang="de-DE" altLang="de-DE" sz="1800" dirty="0" err="1" smtClean="0"/>
              <a:t>Bone</a:t>
            </a:r>
            <a:r>
              <a:rPr lang="de-DE" altLang="de-DE" sz="1800" dirty="0" smtClean="0"/>
              <a:t> Animation</a:t>
            </a:r>
          </a:p>
          <a:p>
            <a:pPr lvl="1"/>
            <a:r>
              <a:rPr lang="de-DE" altLang="de-DE" sz="1800" dirty="0" err="1" smtClean="0"/>
              <a:t>Physics</a:t>
            </a:r>
            <a:endParaRPr lang="de-DE" altLang="de-DE" sz="1800" dirty="0" smtClean="0"/>
          </a:p>
          <a:p>
            <a:pPr lvl="1"/>
            <a:r>
              <a:rPr lang="de-DE" altLang="de-DE" sz="1800" dirty="0" err="1" smtClean="0"/>
              <a:t>Depth</a:t>
            </a:r>
            <a:r>
              <a:rPr lang="de-DE" altLang="de-DE" sz="1800" dirty="0" smtClean="0"/>
              <a:t> </a:t>
            </a:r>
            <a:r>
              <a:rPr lang="de-DE" altLang="de-DE" sz="1800" dirty="0" err="1" smtClean="0"/>
              <a:t>of</a:t>
            </a:r>
            <a:r>
              <a:rPr lang="de-DE" altLang="de-DE" sz="1800" dirty="0" smtClean="0"/>
              <a:t> Fields</a:t>
            </a:r>
          </a:p>
          <a:p>
            <a:pPr lvl="1"/>
            <a:r>
              <a:rPr lang="de-DE" altLang="de-DE" sz="1800" dirty="0" smtClean="0"/>
              <a:t>Texturierung</a:t>
            </a:r>
          </a:p>
          <a:p>
            <a:pPr lvl="1"/>
            <a:r>
              <a:rPr lang="de-DE" altLang="de-DE" sz="1800" dirty="0" smtClean="0"/>
              <a:t>Qualität &amp; Licht</a:t>
            </a:r>
          </a:p>
          <a:p>
            <a:pPr lvl="1"/>
            <a:r>
              <a:rPr lang="de-DE" altLang="de-DE" sz="1800" dirty="0" err="1" smtClean="0"/>
              <a:t>Render</a:t>
            </a:r>
            <a:r>
              <a:rPr lang="de-DE" altLang="de-DE" sz="1800" dirty="0" smtClean="0"/>
              <a:t> Unabhängige Vorfälle</a:t>
            </a:r>
            <a:endParaRPr lang="de-DE" altLang="de-DE" sz="1800" dirty="0"/>
          </a:p>
          <a:p>
            <a:r>
              <a:rPr lang="de-DE" altLang="de-DE" dirty="0" smtClean="0"/>
              <a:t>Der Zeitplan</a:t>
            </a:r>
          </a:p>
          <a:p>
            <a:r>
              <a:rPr lang="de-DE" altLang="de-DE" dirty="0" err="1" smtClean="0"/>
              <a:t>Lesson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Learned</a:t>
            </a:r>
            <a:endParaRPr lang="de-DE" altLang="de-DE" dirty="0" smtClean="0"/>
          </a:p>
          <a:p>
            <a:r>
              <a:rPr lang="de-DE" altLang="de-DE" dirty="0" smtClean="0"/>
              <a:t>Anhang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4D1D001-31E2-4B97-990A-5C16D34B6510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269758-B469-41DC-879D-6ED95C02CD33}" type="slidenum">
              <a:rPr lang="de-DE"/>
              <a:pPr>
                <a:defRPr/>
              </a:pPr>
              <a:t>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Texturierung: Fehlerfreie Textur</a:t>
            </a:r>
          </a:p>
          <a:p>
            <a:pPr lvl="1"/>
            <a:r>
              <a:rPr lang="de-DE" dirty="0" smtClean="0"/>
              <a:t>Manche Objekte hatten Textur, mit falscher </a:t>
            </a:r>
            <a:r>
              <a:rPr lang="de-DE" dirty="0" err="1" smtClean="0"/>
              <a:t>UVMap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360417"/>
            <a:ext cx="5868144" cy="330083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979712" y="5665102"/>
            <a:ext cx="373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9 – Textur ist gestreckt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66002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Texturierung: Fehlerfreie Textur</a:t>
            </a:r>
          </a:p>
          <a:p>
            <a:pPr lvl="1"/>
            <a:r>
              <a:rPr lang="de-DE" dirty="0" smtClean="0"/>
              <a:t>Lösung: Einzelzuordnung der UV zu den einzelnen Seiten; alternative Textur</a:t>
            </a:r>
          </a:p>
          <a:p>
            <a:pPr lvl="1"/>
            <a:r>
              <a:rPr lang="de-DE" dirty="0" smtClean="0"/>
              <a:t>Ergebnis: Alle Seiten sehen gleich aus.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08920"/>
            <a:ext cx="4072147" cy="285576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663806" y="5564682"/>
            <a:ext cx="373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Nachher: Textur einheitlich und passend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2708920"/>
            <a:ext cx="4072147" cy="286110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54536" y="5570024"/>
            <a:ext cx="373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Vorher: Textur nur schwarz oder in die Länge gezogen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88539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Qualität &amp; Licht</a:t>
            </a:r>
          </a:p>
          <a:p>
            <a:pPr lvl="1"/>
            <a:r>
              <a:rPr lang="de-DE" dirty="0" smtClean="0"/>
              <a:t>Licht innerhalb der Szene wirkte in manchen Szenen zu grell.</a:t>
            </a:r>
          </a:p>
          <a:p>
            <a:pPr lvl="1"/>
            <a:r>
              <a:rPr lang="de-DE" dirty="0" smtClean="0"/>
              <a:t>Trotz Hilfestellung &amp; Tutorials das Problem nicht behoben, da …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pic>
        <p:nvPicPr>
          <p:cNvPr id="4098" name="Picture 2" descr="D:\Nils\Documents\Studium\5. Semester\3D Modellierung\Meine Dateien\tmp\Finale Version (100 Samples)\Shot 011\27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1"/>
            <a:ext cx="5544616" cy="29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71600" y="5611744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11 – Das Licht lässt den Platz hell leuchten, fast weiß erscheinen.</a:t>
            </a:r>
            <a:endParaRPr lang="de-DE" sz="1400" dirty="0"/>
          </a:p>
        </p:txBody>
      </p:sp>
      <p:sp>
        <p:nvSpPr>
          <p:cNvPr id="9" name="Pfeil nach rechts 8"/>
          <p:cNvSpPr/>
          <p:nvPr/>
        </p:nvSpPr>
        <p:spPr>
          <a:xfrm rot="1147074">
            <a:off x="1502965" y="4547087"/>
            <a:ext cx="720080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00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Qualität &amp; Licht</a:t>
            </a:r>
          </a:p>
          <a:p>
            <a:pPr lvl="1"/>
            <a:r>
              <a:rPr lang="de-DE" dirty="0" smtClean="0"/>
              <a:t>… anderenfalls alles zu Dunkel war.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2492897"/>
            <a:ext cx="5544615" cy="31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71600" y="5611744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2 – Statt zwei Lichtquellen nur eine Hauptlichtquelle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6785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Qualität &amp; Licht</a:t>
            </a:r>
          </a:p>
          <a:p>
            <a:pPr lvl="1"/>
            <a:r>
              <a:rPr lang="de-DE" dirty="0" smtClean="0"/>
              <a:t>Demnach müssen die Lichtquellen  in Zukunft anders gewählt werden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13285" y="4797152"/>
            <a:ext cx="233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Endgültige gewählte Form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2420888"/>
            <a:ext cx="3888432" cy="23762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97354"/>
            <a:ext cx="2592287" cy="1668374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617741" y="3769295"/>
            <a:ext cx="233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Stärkeres Hauptlicht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58" y="4065728"/>
            <a:ext cx="2483767" cy="1635646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572000" y="5709452"/>
            <a:ext cx="233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Nur ein Licht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69551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Qualität &amp; Licht</a:t>
            </a:r>
          </a:p>
          <a:p>
            <a:pPr lvl="1"/>
            <a:r>
              <a:rPr lang="de-DE" dirty="0" smtClean="0"/>
              <a:t>Durch Licht leidet </a:t>
            </a:r>
            <a:r>
              <a:rPr lang="de-DE" dirty="0"/>
              <a:t>Q</a:t>
            </a:r>
            <a:r>
              <a:rPr lang="de-DE" dirty="0" smtClean="0"/>
              <a:t>ualität – „Glühwürmchen-Effekt“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2492897"/>
            <a:ext cx="5544615" cy="311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71600" y="5611742"/>
            <a:ext cx="6048672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1 – Demonstration des Glühwürmchen Effekts</a:t>
            </a:r>
            <a:endParaRPr lang="de-DE" sz="1400" dirty="0"/>
          </a:p>
        </p:txBody>
      </p:sp>
      <p:pic>
        <p:nvPicPr>
          <p:cNvPr id="8" name="Szene 001 (0001 - 0211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6830" y="2439905"/>
            <a:ext cx="5313362" cy="29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813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Qualität &amp; Licht</a:t>
            </a:r>
          </a:p>
          <a:p>
            <a:pPr lvl="1"/>
            <a:r>
              <a:rPr lang="de-DE" dirty="0" smtClean="0"/>
              <a:t>Behebung durch </a:t>
            </a:r>
            <a:r>
              <a:rPr lang="de-DE" dirty="0"/>
              <a:t>E</a:t>
            </a:r>
            <a:r>
              <a:rPr lang="de-DE" dirty="0" smtClean="0"/>
              <a:t>rhöhung der Samples möglich…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sz="1400" dirty="0" smtClean="0"/>
              <a:t>Leider aufgrund von Zeitmangel nicht umsetzbar gewesen.</a:t>
            </a:r>
          </a:p>
          <a:p>
            <a:pPr lvl="1"/>
            <a:r>
              <a:rPr lang="de-DE" sz="1400" dirty="0" smtClean="0"/>
              <a:t>Lösungsansatz: Eine </a:t>
            </a:r>
            <a:r>
              <a:rPr lang="de-DE" sz="1400" dirty="0" err="1" smtClean="0"/>
              <a:t>Renderzeit</a:t>
            </a:r>
            <a:r>
              <a:rPr lang="de-DE" sz="1400" dirty="0" smtClean="0"/>
              <a:t> über die Weihnachtspause hätte dieses Problem beheben können. (100 Samples = 2 Frames/ Min ; 300 Samples = 5 Frames/ Min)</a:t>
            </a:r>
            <a:endParaRPr lang="de-DE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2429049"/>
            <a:ext cx="3528391" cy="19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4716015" y="4531620"/>
            <a:ext cx="2808312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1 – mit 300 Samples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9047"/>
            <a:ext cx="3528389" cy="198471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795164" y="4456119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1 – mit 100 Samples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060409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Rendering Vorfälle:  Wo sind meine Frames?</a:t>
            </a:r>
          </a:p>
          <a:p>
            <a:pPr lvl="1"/>
            <a:r>
              <a:rPr lang="de-DE" dirty="0" smtClean="0"/>
              <a:t>Szene 11 war nach Rendern zerstückelt…</a:t>
            </a:r>
          </a:p>
          <a:p>
            <a:pPr lvl="1"/>
            <a:r>
              <a:rPr lang="de-DE" dirty="0" smtClean="0"/>
              <a:t>Es fehlten 174 Frames, überall innerhalb der Animation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587252" y="6073551"/>
            <a:ext cx="6729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Fehlerhafte Szene 11 – Beachten sie die </a:t>
            </a:r>
            <a:r>
              <a:rPr lang="de-DE" sz="1400" dirty="0" err="1" smtClean="0"/>
              <a:t>Ruckler</a:t>
            </a:r>
            <a:r>
              <a:rPr lang="de-DE" sz="1400" dirty="0" smtClean="0"/>
              <a:t> und Sprünge</a:t>
            </a:r>
            <a:endParaRPr lang="de-DE" sz="1400" dirty="0"/>
          </a:p>
        </p:txBody>
      </p:sp>
      <p:pic>
        <p:nvPicPr>
          <p:cNvPr id="7" name="Szene 011 Falsch (0001-0754)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455.1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2945482"/>
            <a:ext cx="5596114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1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Rendering Vorfälle:  Wo sind meine Frames?</a:t>
            </a:r>
          </a:p>
          <a:p>
            <a:pPr lvl="1"/>
            <a:r>
              <a:rPr lang="de-DE" dirty="0" smtClean="0"/>
              <a:t>Aufwendige Lösung: Jeder einzelne, fehlende Frame musste </a:t>
            </a:r>
            <a:r>
              <a:rPr lang="de-DE" dirty="0" err="1" smtClean="0"/>
              <a:t>einzelnd</a:t>
            </a:r>
            <a:r>
              <a:rPr lang="de-DE" dirty="0" smtClean="0"/>
              <a:t> nachgerendert werden.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587252" y="6073551"/>
            <a:ext cx="6729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Richtige Szene 11 – Kamerafahrt ist nun flüssig</a:t>
            </a:r>
            <a:endParaRPr lang="de-DE" sz="1400" dirty="0"/>
          </a:p>
        </p:txBody>
      </p:sp>
      <p:pic>
        <p:nvPicPr>
          <p:cNvPr id="7" name="Szene 011 (0001-0930)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897.37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6184" y="2722422"/>
            <a:ext cx="5868144" cy="33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0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Render</a:t>
            </a:r>
            <a:r>
              <a:rPr lang="de-DE" dirty="0" smtClean="0"/>
              <a:t> unabhängige Unfälle: </a:t>
            </a:r>
            <a:r>
              <a:rPr lang="de-DE" dirty="0" err="1" smtClean="0"/>
              <a:t>Copy</a:t>
            </a:r>
            <a:r>
              <a:rPr lang="de-DE" dirty="0" smtClean="0"/>
              <a:t> Delikte</a:t>
            </a:r>
          </a:p>
          <a:p>
            <a:pPr lvl="1"/>
            <a:r>
              <a:rPr lang="de-DE" dirty="0" smtClean="0"/>
              <a:t>Einmaliges Ereignis; Daten per TeamViewer zu transferieren</a:t>
            </a:r>
          </a:p>
          <a:p>
            <a:pPr lvl="1"/>
            <a:r>
              <a:rPr lang="de-DE" dirty="0" smtClean="0"/>
              <a:t>Keine zwei Transfers gleichzeitig möglich</a:t>
            </a:r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sz="1400" dirty="0" smtClean="0"/>
              <a:t>Fehlermeldung und Absturz des </a:t>
            </a:r>
            <a:r>
              <a:rPr lang="de-DE" sz="1400" dirty="0" err="1" smtClean="0"/>
              <a:t>TeamViewers</a:t>
            </a:r>
            <a:endParaRPr lang="de-DE" sz="1400" dirty="0"/>
          </a:p>
          <a:p>
            <a:pPr lvl="1"/>
            <a:r>
              <a:rPr lang="de-DE" sz="1400" dirty="0" smtClean="0"/>
              <a:t>Lösung: Szene noch einmal gerendert</a:t>
            </a:r>
            <a:endParaRPr lang="de-DE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587252" y="5229200"/>
            <a:ext cx="6729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Nach Vorfall: Nur ein drittel der Bilder übertragen und fehlerhaftes Bild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7" y="2852936"/>
            <a:ext cx="4248471" cy="23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22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Animation</a:t>
            </a:r>
            <a:endParaRPr lang="de-DE" dirty="0"/>
          </a:p>
        </p:txBody>
      </p:sp>
      <p:sp>
        <p:nvSpPr>
          <p:cNvPr id="51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Viel Vergnügen ;)</a:t>
            </a:r>
          </a:p>
          <a:p>
            <a:endParaRPr lang="de-DE" altLang="de-DE" dirty="0"/>
          </a:p>
          <a:p>
            <a:r>
              <a:rPr lang="de-DE" altLang="de-DE" dirty="0">
                <a:hlinkClick r:id="rId2"/>
              </a:rPr>
              <a:t>https://</a:t>
            </a:r>
            <a:r>
              <a:rPr lang="de-DE" altLang="de-DE" dirty="0" smtClean="0">
                <a:hlinkClick r:id="rId2"/>
              </a:rPr>
              <a:t>www.youtube.com/watch?v=cNeq8jua3Dc&amp;feature=youtu.be</a:t>
            </a:r>
            <a:endParaRPr lang="de-DE" altLang="de-DE" dirty="0" smtClean="0"/>
          </a:p>
          <a:p>
            <a:endParaRPr lang="de-DE" altLang="de-DE" dirty="0"/>
          </a:p>
          <a:p>
            <a:endParaRPr lang="de-DE" altLang="de-DE" dirty="0" smtClean="0"/>
          </a:p>
          <a:p>
            <a:endParaRPr lang="de-DE" altLang="de-DE" dirty="0"/>
          </a:p>
          <a:p>
            <a:endParaRPr lang="de-DE" alt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6F8F0D6-DE24-4B35-832D-70FF41535F4B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0DE60-6E96-446C-9E3F-06568A1477D3}" type="slidenum">
              <a:rPr lang="de-DE"/>
              <a:pPr>
                <a:defRPr/>
              </a:pPr>
              <a:t>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Der Zeitplan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D0B9C7-A564-465E-AA1C-E1FA1A6CEF9E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30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7446"/>
              </p:ext>
            </p:extLst>
          </p:nvPr>
        </p:nvGraphicFramePr>
        <p:xfrm>
          <a:off x="1124372" y="2184481"/>
          <a:ext cx="6505450" cy="23966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0496"/>
                <a:gridCol w="2157477"/>
                <a:gridCol w="2157477"/>
              </a:tblGrid>
              <a:tr h="4427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Thema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Gedachte Zeit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Tatsächliche Zeit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427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Grobe Kamerafahrten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6258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Suche für Modelle, Sounds etc.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7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427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Texturierung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427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Tutorials &amp; sonstige Hilfe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4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10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115616" y="1628800"/>
            <a:ext cx="6108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Zeitraum: 26.11. – 03.12.2014*</a:t>
            </a:r>
            <a:endParaRPr kumimoji="0" lang="de-DE" altLang="de-D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15616" y="4581128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* Alle Angaben sind grob geschätzt und entsprechen nicht der exakten Zeitspanne…</a:t>
            </a:r>
            <a:endParaRPr lang="de-DE" sz="12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Der Zeitplan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D0B9C7-A564-465E-AA1C-E1FA1A6CEF9E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31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115616" y="1628800"/>
            <a:ext cx="6108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Zeitraum: 04.12.</a:t>
            </a:r>
            <a:r>
              <a:rPr kumimoji="0" lang="de-DE" altLang="de-DE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– 10.12.2014*</a:t>
            </a:r>
            <a:endParaRPr kumimoji="0" lang="de-DE" altLang="de-D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89511"/>
              </p:ext>
            </p:extLst>
          </p:nvPr>
        </p:nvGraphicFramePr>
        <p:xfrm>
          <a:off x="1115616" y="2204866"/>
          <a:ext cx="6561112" cy="2448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9238"/>
                <a:gridCol w="2175937"/>
                <a:gridCol w="2175937"/>
              </a:tblGrid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Thema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Gedachte Zeit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Tatsächliche Zeit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Beleuchtungsexperimente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Endgültige Belichtung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Szenenaufbau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Bone Animation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</a:t>
                      </a:r>
                      <a:r>
                        <a:rPr lang="de-DE" sz="1200" dirty="0" smtClean="0">
                          <a:effectLst/>
                        </a:rPr>
                        <a:t> </a:t>
                      </a:r>
                      <a:r>
                        <a:rPr lang="de-DE" sz="1200" dirty="0">
                          <a:effectLst/>
                        </a:rPr>
                        <a:t>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Physics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10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1115616" y="4673964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* Alle Angaben sind grob geschätzt und entsprechen nicht der exakten Zeitspanne…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5403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Der Zeitplan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D0B9C7-A564-465E-AA1C-E1FA1A6CEF9E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32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115616" y="1628800"/>
            <a:ext cx="6108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Zeitraum: 11.12. – 17.12.2014*</a:t>
            </a:r>
            <a:endParaRPr kumimoji="0" lang="de-DE" altLang="de-D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04985"/>
              </p:ext>
            </p:extLst>
          </p:nvPr>
        </p:nvGraphicFramePr>
        <p:xfrm>
          <a:off x="1115616" y="2204864"/>
          <a:ext cx="6552727" cy="2520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6415"/>
                <a:gridCol w="2173156"/>
                <a:gridCol w="2173156"/>
              </a:tblGrid>
              <a:tr h="630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Thema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Gedachte Zeit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Tatsächliche Zeit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630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Letzte Korrekturen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3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630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Rendern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72 – 96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144 – 168 </a:t>
                      </a:r>
                      <a:r>
                        <a:rPr lang="de-DE" sz="1200" dirty="0" smtClean="0">
                          <a:effectLst/>
                        </a:rPr>
                        <a:t>h**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630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Post Production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4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 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1115616" y="471962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*Alle Angaben sind grob geschätzt und entsprechen nicht der exakten Zeitspanne…</a:t>
            </a:r>
          </a:p>
          <a:p>
            <a:r>
              <a:rPr lang="de-DE" sz="1200" dirty="0" smtClean="0"/>
              <a:t>** </a:t>
            </a:r>
            <a:r>
              <a:rPr lang="de-DE" sz="1200" dirty="0" err="1" smtClean="0"/>
              <a:t>Inkls</a:t>
            </a:r>
            <a:r>
              <a:rPr lang="de-DE" sz="1200" dirty="0" smtClean="0"/>
              <a:t>. Nachrendern von Fehlern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553610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Lesson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Allgemein:   Das Thema war zwar cool, aber es war sehr aufwendig umzusetzen.</a:t>
            </a:r>
          </a:p>
          <a:p>
            <a:pPr lvl="1"/>
            <a:r>
              <a:rPr lang="de-DE" dirty="0" smtClean="0"/>
              <a:t>Nächstes Mal eine Idee aussuchen, das zeitlich realistischer ist.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708920"/>
            <a:ext cx="4632937" cy="316835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411760" y="588535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Deckblatt des Storyboards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55804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Lesson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Texturen passend suchen</a:t>
            </a:r>
          </a:p>
          <a:p>
            <a:pPr lvl="1"/>
            <a:r>
              <a:rPr lang="de-DE" dirty="0" smtClean="0"/>
              <a:t>Texturen maßzuschneidern ist aufwendig</a:t>
            </a:r>
          </a:p>
          <a:p>
            <a:pPr lvl="1"/>
            <a:r>
              <a:rPr lang="de-DE" dirty="0" smtClean="0"/>
              <a:t>Oft nicht ganz realistisch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990082"/>
            <a:ext cx="4632937" cy="260602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123728" y="5589240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9 – Holzboden wird ohne Übergang direkt zur Mauer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35006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Lesson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Skinning</a:t>
            </a:r>
            <a:endParaRPr lang="de-DE" dirty="0" smtClean="0"/>
          </a:p>
          <a:p>
            <a:pPr lvl="1"/>
            <a:r>
              <a:rPr lang="de-DE" dirty="0" smtClean="0"/>
              <a:t>Die Animation ist zwar cool, aber noch cooler wäre es gewesen mit einem animierten Gesicht.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990082"/>
            <a:ext cx="4632936" cy="260602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123728" y="5589240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3 – Schaut er nun oder nicht?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9789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 fontAlgn="auto">
              <a:spcAft>
                <a:spcPts val="0"/>
              </a:spcAft>
              <a:buNone/>
              <a:defRPr/>
            </a:pPr>
            <a:endParaRPr lang="de-DE" sz="48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de-DE" sz="4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 Quellen können sie dem fertigen Video entnehmen (Folie 4)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0179C1D-89F4-4816-B78F-464E150F0DB9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7F3DB-93D2-4162-975A-A6AFC10E5A08}" type="slidenum">
              <a:rPr lang="de-DE"/>
              <a:pPr>
                <a:defRPr/>
              </a:pPr>
              <a:t>36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225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Anhang Planungspräsentation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0179C1D-89F4-4816-B78F-464E150F0DB9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7F3DB-93D2-4162-975A-A6AFC10E5A08}" type="slidenum">
              <a:rPr lang="de-DE"/>
              <a:pPr>
                <a:defRPr/>
              </a:pPr>
              <a:t>37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85800" y="2625725"/>
            <a:ext cx="7772400" cy="1163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  <a:lvl2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de-DE" smtClean="0"/>
              <a:t>Imagination</a:t>
            </a:r>
            <a:endParaRPr lang="de-DE" dirty="0"/>
          </a:p>
        </p:txBody>
      </p:sp>
      <p:sp>
        <p:nvSpPr>
          <p:cNvPr id="9" name="Untertitel 2"/>
          <p:cNvSpPr txBox="1">
            <a:spLocks/>
          </p:cNvSpPr>
          <p:nvPr/>
        </p:nvSpPr>
        <p:spPr bwMode="auto">
          <a:xfrm>
            <a:off x="2555776" y="3573016"/>
            <a:ext cx="6400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mtClean="0"/>
              <a:t>an Animation by Nils Jahnel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4684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4000" smtClean="0"/>
              <a:t>Die Story</a:t>
            </a:r>
          </a:p>
          <a:p>
            <a:r>
              <a:rPr lang="de-DE" altLang="de-DE" sz="4000" smtClean="0"/>
              <a:t>Die Szenen</a:t>
            </a:r>
          </a:p>
          <a:p>
            <a:r>
              <a:rPr lang="de-DE" altLang="de-DE" sz="4000" smtClean="0"/>
              <a:t>Management</a:t>
            </a:r>
          </a:p>
          <a:p>
            <a:r>
              <a:rPr lang="de-DE" altLang="de-DE" sz="4000" smtClean="0"/>
              <a:t>Risikos &amp; Lösungen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905AF8D-B9ED-4F01-8843-15A9F7E6608E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269758-B469-41DC-879D-6ED95C02CD33}" type="slidenum">
              <a:rPr lang="de-DE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48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Story</a:t>
            </a:r>
            <a:endParaRPr lang="de-DE" dirty="0"/>
          </a:p>
        </p:txBody>
      </p:sp>
      <p:sp>
        <p:nvSpPr>
          <p:cNvPr id="51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de-DE" altLang="de-DE" dirty="0" smtClean="0"/>
              <a:t>Ist ihnen nicht auch manchmal langweilig und sie wissen überhaupt nicht was sie tun könnten?</a:t>
            </a:r>
          </a:p>
          <a:p>
            <a:pPr marL="0" indent="0">
              <a:buFont typeface="Arial" charset="0"/>
              <a:buNone/>
            </a:pPr>
            <a:r>
              <a:rPr lang="de-DE" altLang="de-DE" dirty="0" smtClean="0"/>
              <a:t>Nun wir haben die Lösung!</a:t>
            </a:r>
          </a:p>
          <a:p>
            <a:pPr marL="0" indent="0">
              <a:buFont typeface="Arial" charset="0"/>
              <a:buNone/>
            </a:pPr>
            <a:r>
              <a:rPr lang="de-DE" altLang="de-DE" dirty="0" smtClean="0"/>
              <a:t>Mit „Imagination“ ist das Potential wahrlich grenzenlos.</a:t>
            </a:r>
          </a:p>
          <a:p>
            <a:pPr marL="0" indent="0">
              <a:buFont typeface="Arial" charset="0"/>
              <a:buNone/>
            </a:pPr>
            <a:endParaRPr lang="de-DE" altLang="de-DE" dirty="0" smtClean="0"/>
          </a:p>
          <a:p>
            <a:pPr marL="0" indent="0">
              <a:buFont typeface="Arial" charset="0"/>
              <a:buNone/>
            </a:pPr>
            <a:r>
              <a:rPr lang="de-DE" altLang="de-DE" dirty="0" smtClean="0"/>
              <a:t>Und um das zu beweisen zeigen wir ihnen wie dieser namenlose Protagonist auf unser Produkt reagiert.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5AF1B4-1387-4665-AB40-BB9F690429F0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0DE60-6E96-446C-9E3F-06568A1477D3}" type="slidenum">
              <a:rPr lang="de-DE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571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Fehlerhafte Skalierung</a:t>
            </a:r>
          </a:p>
          <a:p>
            <a:pPr lvl="1"/>
            <a:r>
              <a:rPr lang="de-DE" sz="1400" dirty="0" smtClean="0"/>
              <a:t>Objekte zu groß / zu früh Sichtbar</a:t>
            </a:r>
          </a:p>
          <a:p>
            <a:pPr lvl="1"/>
            <a:endParaRPr lang="de-DE" sz="1200" dirty="0" smtClean="0"/>
          </a:p>
          <a:p>
            <a:r>
              <a:rPr lang="de-DE" sz="2000" dirty="0" err="1" smtClean="0"/>
              <a:t>Bone</a:t>
            </a:r>
            <a:r>
              <a:rPr lang="de-DE" sz="2000" dirty="0" smtClean="0"/>
              <a:t> Animation</a:t>
            </a:r>
          </a:p>
          <a:p>
            <a:pPr lvl="1"/>
            <a:r>
              <a:rPr lang="de-DE" sz="1400" dirty="0" smtClean="0"/>
              <a:t>Verformung</a:t>
            </a:r>
          </a:p>
          <a:p>
            <a:pPr lvl="1"/>
            <a:r>
              <a:rPr lang="de-DE" sz="1400" dirty="0" smtClean="0"/>
              <a:t>Bewegung</a:t>
            </a:r>
          </a:p>
          <a:p>
            <a:endParaRPr lang="de-DE" sz="2000" dirty="0"/>
          </a:p>
          <a:p>
            <a:r>
              <a:rPr lang="de-DE" sz="2000" dirty="0" err="1" smtClean="0"/>
              <a:t>Physics</a:t>
            </a:r>
            <a:endParaRPr lang="de-DE" sz="2000" dirty="0"/>
          </a:p>
          <a:p>
            <a:pPr lvl="1"/>
            <a:r>
              <a:rPr lang="de-DE" sz="1400" dirty="0" smtClean="0"/>
              <a:t>Wurfbewegung</a:t>
            </a:r>
          </a:p>
          <a:p>
            <a:pPr lvl="1"/>
            <a:r>
              <a:rPr lang="de-DE" sz="1400" dirty="0" smtClean="0"/>
              <a:t>Freier Fall</a:t>
            </a:r>
          </a:p>
          <a:p>
            <a:pPr lvl="1"/>
            <a:endParaRPr lang="de-DE" sz="1400" dirty="0" smtClean="0"/>
          </a:p>
          <a:p>
            <a:r>
              <a:rPr lang="de-DE" sz="2000" dirty="0" err="1" smtClean="0"/>
              <a:t>Depth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Field</a:t>
            </a:r>
          </a:p>
          <a:p>
            <a:pPr lvl="1"/>
            <a:r>
              <a:rPr lang="de-DE" sz="1400" dirty="0" smtClean="0"/>
              <a:t>Tiefenschärfe  in zwei Szenen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312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Zu Beginn ein leerer Raum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Weiße Wände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Nur eine Person 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(Strichmännchen)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8" name="Picture 2" descr="D:\Nils\Desktop\Präsentation Storyboard\Unbenannt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205038"/>
            <a:ext cx="4656137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C05C43E-BDCA-463A-8FF5-E044334C4694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26DBDF-CE1C-4696-B79D-0DF4970C58C2}" type="slidenum">
              <a:rPr lang="de-DE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46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Frontalsicht auf Protagonisten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Stimme fragt „Langweilig?“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Protagonist nickt.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Kulissentechnisch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keine 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36B9F1-DA49-4CED-976E-A022DD36BC23}" type="slidenum">
              <a:rPr lang="de-DE"/>
              <a:pPr>
                <a:defRPr/>
              </a:pPr>
              <a:t>41</a:t>
            </a:fld>
            <a:endParaRPr lang="de-DE"/>
          </a:p>
        </p:txBody>
      </p:sp>
      <p:pic>
        <p:nvPicPr>
          <p:cNvPr id="7175" name="Picture 2" descr="D:\Nils\Desktop\Präsentation Storyboard\Unbenannt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565400"/>
            <a:ext cx="436245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433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Stimme erklärt die „Lösung“.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„Die Kiste“ erscheint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Von außen ins Bild geflogen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Kamera bleibt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nach wie vor gleich!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C907B-8492-4FD5-9941-94F85A6DCE1E}" type="slidenum">
              <a:rPr lang="de-DE"/>
              <a:pPr>
                <a:defRPr/>
              </a:pPr>
              <a:t>42</a:t>
            </a:fld>
            <a:endParaRPr lang="de-DE"/>
          </a:p>
        </p:txBody>
      </p:sp>
      <p:pic>
        <p:nvPicPr>
          <p:cNvPr id="8199" name="Picture 2" descr="D:\Nils\Desktop\Präsentation Storyboard\Unbenannt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205038"/>
            <a:ext cx="427196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199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Der Blick in die Kiste.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Kamerasicht nun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aus dem Inneren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1578F-F9A7-412E-8677-79BEF6BFD84C}" type="slidenum">
              <a:rPr lang="de-DE"/>
              <a:pPr>
                <a:defRPr/>
              </a:pPr>
              <a:t>43</a:t>
            </a:fld>
            <a:endParaRPr lang="de-DE"/>
          </a:p>
        </p:txBody>
      </p:sp>
      <p:pic>
        <p:nvPicPr>
          <p:cNvPr id="9223" name="Picture 2" descr="D:\Nils\Desktop\Präsentation Storyboard\Unbenannt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060575"/>
            <a:ext cx="489902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48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Protagonist sucht in den „Tiefen der Kiste“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Kamera nun wieder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von außen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253398-AD82-4C66-BCAA-A840A8CE5735}" type="slidenum">
              <a:rPr lang="de-DE"/>
              <a:pPr>
                <a:defRPr/>
              </a:pPr>
              <a:t>44</a:t>
            </a:fld>
            <a:endParaRPr lang="de-DE"/>
          </a:p>
        </p:txBody>
      </p:sp>
      <p:pic>
        <p:nvPicPr>
          <p:cNvPr id="10247" name="Picture 2" descr="D:\Nils\Desktop\Präsentation Storyboard\Unbenannt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3" y="2349500"/>
            <a:ext cx="4429125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8454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Mehrere Gegenstände sollen dabei herausgenommen, verwendet und zur Seite geworfen werden…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83F859-706B-46F5-AACD-A69E16189828}" type="slidenum">
              <a:rPr lang="de-DE"/>
              <a:pPr>
                <a:defRPr/>
              </a:pPr>
              <a:t>45</a:t>
            </a:fld>
            <a:endParaRPr lang="de-DE"/>
          </a:p>
        </p:txBody>
      </p:sp>
      <p:pic>
        <p:nvPicPr>
          <p:cNvPr id="11271" name="Picture 2" descr="D:\Nils\Desktop\Präsentation Storyboard\Unbenannt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924175"/>
            <a:ext cx="3744913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3" descr="D:\Nils\Desktop\Präsentation Storyboard\Unbenannt-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924175"/>
            <a:ext cx="3730625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183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1229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Schließlich kommt die Idee</a:t>
            </a:r>
          </a:p>
          <a:p>
            <a:r>
              <a:rPr lang="de-DE" altLang="de-DE" smtClean="0"/>
              <a:t>Glühbirne erscheint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823D0-C267-40CE-876D-3EFA176F2DDC}" type="slidenum">
              <a:rPr lang="de-DE"/>
              <a:pPr>
                <a:defRPr/>
              </a:pPr>
              <a:t>46</a:t>
            </a:fld>
            <a:endParaRPr lang="de-DE"/>
          </a:p>
        </p:txBody>
      </p:sp>
      <p:pic>
        <p:nvPicPr>
          <p:cNvPr id="12295" name="Picture 2" descr="D:\Nils\Desktop\Präsentation Storyboard\Unbenannt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349500"/>
            <a:ext cx="4752975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6202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1331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Fröhliches Gebastel und Gebaue aus unterschiedlichen Perspektiven und mit wechselnden Steinen, Stücken u.a.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2585C-1C71-4AD4-8400-7578B980BE00}" type="slidenum">
              <a:rPr lang="de-DE"/>
              <a:pPr>
                <a:defRPr/>
              </a:pPr>
              <a:t>47</a:t>
            </a:fld>
            <a:endParaRPr lang="de-DE"/>
          </a:p>
        </p:txBody>
      </p:sp>
      <p:pic>
        <p:nvPicPr>
          <p:cNvPr id="13319" name="Picture 2" descr="D:\Nils\Desktop\Präsentation Storyboard\Unbenannt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852738"/>
            <a:ext cx="42481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544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1433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Das Ergebnis: Mehrere Konstrukte … Z.B.: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36C2F9-B287-452C-B94B-5CD1725F5441}" type="slidenum">
              <a:rPr lang="de-DE"/>
              <a:pPr>
                <a:defRPr/>
              </a:pPr>
              <a:t>48</a:t>
            </a:fld>
            <a:endParaRPr lang="de-DE"/>
          </a:p>
        </p:txBody>
      </p:sp>
      <p:pic>
        <p:nvPicPr>
          <p:cNvPr id="14343" name="Picture 2" descr="D:\Nils\Desktop\Präsentation Storyboard\Unbenannt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133600"/>
            <a:ext cx="4838700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771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1536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Der Abschluss: „Mach es zu deinem Projekt!“</a:t>
            </a:r>
          </a:p>
          <a:p>
            <a:r>
              <a:rPr lang="de-DE" altLang="de-DE" smtClean="0"/>
              <a:t>Frontalansicht auf Protagonisten mit Kiste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8C7305-269C-416C-A456-A028CC5B2530}" type="slidenum">
              <a:rPr lang="de-DE"/>
              <a:pPr>
                <a:defRPr/>
              </a:pPr>
              <a:t>49</a:t>
            </a:fld>
            <a:endParaRPr lang="de-DE"/>
          </a:p>
        </p:txBody>
      </p:sp>
      <p:pic>
        <p:nvPicPr>
          <p:cNvPr id="15367" name="Picture 2" descr="D:\Nils\Desktop\Präsentation Storyboard\Unbenannt-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479675"/>
            <a:ext cx="4714875" cy="37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0904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Texturierung</a:t>
            </a:r>
            <a:endParaRPr lang="de-DE" sz="2000" dirty="0"/>
          </a:p>
          <a:p>
            <a:pPr lvl="1"/>
            <a:r>
              <a:rPr lang="de-DE" sz="1400" dirty="0"/>
              <a:t>Realistische Beschriftung</a:t>
            </a:r>
          </a:p>
          <a:p>
            <a:pPr lvl="1"/>
            <a:r>
              <a:rPr lang="de-DE" sz="1400" dirty="0"/>
              <a:t>Fehlerfreie Texturen</a:t>
            </a:r>
            <a:endParaRPr lang="de-DE" sz="2000" dirty="0"/>
          </a:p>
          <a:p>
            <a:pPr lvl="1"/>
            <a:endParaRPr lang="de-DE" sz="2000" dirty="0"/>
          </a:p>
          <a:p>
            <a:r>
              <a:rPr lang="de-DE" sz="2000" dirty="0"/>
              <a:t>Qualität &amp; </a:t>
            </a:r>
            <a:r>
              <a:rPr lang="de-DE" sz="2000" dirty="0" smtClean="0"/>
              <a:t>Licht</a:t>
            </a:r>
          </a:p>
          <a:p>
            <a:pPr lvl="1"/>
            <a:r>
              <a:rPr lang="de-DE" sz="1400" dirty="0"/>
              <a:t>Lichtfall</a:t>
            </a:r>
          </a:p>
          <a:p>
            <a:pPr lvl="1"/>
            <a:r>
              <a:rPr lang="de-DE" sz="1400" dirty="0"/>
              <a:t>Qualitätsverlust</a:t>
            </a:r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/>
              <a:t>Rendering </a:t>
            </a:r>
            <a:r>
              <a:rPr lang="de-DE" sz="2000" dirty="0" smtClean="0"/>
              <a:t>Vorfälle</a:t>
            </a:r>
          </a:p>
          <a:p>
            <a:pPr lvl="1"/>
            <a:r>
              <a:rPr lang="de-DE" sz="1400" dirty="0" smtClean="0"/>
              <a:t>Wo sind meine </a:t>
            </a:r>
            <a:r>
              <a:rPr lang="de-DE" sz="1400" smtClean="0"/>
              <a:t>Frames?</a:t>
            </a:r>
          </a:p>
          <a:p>
            <a:pPr lvl="1"/>
            <a:endParaRPr lang="de-DE" sz="1400" dirty="0"/>
          </a:p>
          <a:p>
            <a:r>
              <a:rPr lang="de-DE" sz="2000" dirty="0" err="1" smtClean="0"/>
              <a:t>Render</a:t>
            </a:r>
            <a:r>
              <a:rPr lang="de-DE" sz="2000" dirty="0" smtClean="0"/>
              <a:t> unabhängige Vorfälle</a:t>
            </a:r>
          </a:p>
          <a:p>
            <a:pPr lvl="1"/>
            <a:r>
              <a:rPr lang="de-DE" sz="1400" dirty="0" err="1"/>
              <a:t>Copy</a:t>
            </a:r>
            <a:r>
              <a:rPr lang="de-DE" sz="1400" dirty="0"/>
              <a:t> Delikte</a:t>
            </a:r>
          </a:p>
          <a:p>
            <a:pPr lvl="1"/>
            <a:endParaRPr lang="de-DE" sz="1200" dirty="0" smtClean="0"/>
          </a:p>
          <a:p>
            <a:pPr lvl="1"/>
            <a:endParaRPr lang="de-DE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195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Management</a:t>
            </a:r>
            <a:endParaRPr lang="de-DE" dirty="0"/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Benötigte Objekte</a:t>
            </a:r>
          </a:p>
          <a:p>
            <a:pPr lvl="1"/>
            <a:r>
              <a:rPr lang="de-DE" altLang="de-DE" dirty="0" smtClean="0"/>
              <a:t>3D Modelle:</a:t>
            </a:r>
          </a:p>
          <a:p>
            <a:pPr lvl="2"/>
            <a:r>
              <a:rPr lang="de-DE" altLang="de-DE" dirty="0" smtClean="0"/>
              <a:t>Burg oder Turm</a:t>
            </a:r>
          </a:p>
          <a:p>
            <a:pPr lvl="2"/>
            <a:r>
              <a:rPr lang="de-DE" altLang="de-DE" dirty="0" smtClean="0"/>
              <a:t>Halbmond</a:t>
            </a:r>
          </a:p>
          <a:p>
            <a:pPr lvl="2"/>
            <a:r>
              <a:rPr lang="de-DE" altLang="de-DE" dirty="0" smtClean="0"/>
              <a:t>Rakete</a:t>
            </a:r>
          </a:p>
          <a:p>
            <a:pPr lvl="2"/>
            <a:r>
              <a:rPr lang="de-DE" altLang="de-DE" dirty="0" smtClean="0"/>
              <a:t>Kuchen</a:t>
            </a:r>
          </a:p>
          <a:p>
            <a:pPr lvl="2"/>
            <a:r>
              <a:rPr lang="de-DE" altLang="de-DE" dirty="0" smtClean="0"/>
              <a:t>Ü-Ei Figur</a:t>
            </a:r>
          </a:p>
          <a:p>
            <a:pPr lvl="2"/>
            <a:r>
              <a:rPr lang="de-DE" altLang="de-DE" dirty="0" smtClean="0"/>
              <a:t>Minecraft-Block</a:t>
            </a:r>
          </a:p>
          <a:p>
            <a:pPr lvl="2"/>
            <a:r>
              <a:rPr lang="de-DE" altLang="de-DE" dirty="0" smtClean="0"/>
              <a:t>Ying und Yang</a:t>
            </a:r>
          </a:p>
          <a:p>
            <a:pPr lvl="2"/>
            <a:r>
              <a:rPr lang="de-DE" altLang="de-DE" dirty="0" smtClean="0"/>
              <a:t>Lego Minifigur</a:t>
            </a:r>
          </a:p>
          <a:p>
            <a:pPr lvl="2"/>
            <a:r>
              <a:rPr lang="de-DE" altLang="de-DE" dirty="0" smtClean="0"/>
              <a:t>Steine – Ziegel (</a:t>
            </a:r>
            <a:r>
              <a:rPr lang="de-DE" altLang="de-DE" dirty="0" err="1" smtClean="0"/>
              <a:t>Bauszene</a:t>
            </a:r>
            <a:r>
              <a:rPr lang="de-DE" altLang="de-DE" dirty="0" smtClean="0"/>
              <a:t>)</a:t>
            </a:r>
          </a:p>
          <a:p>
            <a:pPr lvl="2"/>
            <a:endParaRPr lang="de-DE" altLang="de-DE" dirty="0" smtClean="0"/>
          </a:p>
          <a:p>
            <a:pPr lvl="2"/>
            <a:r>
              <a:rPr lang="de-DE" altLang="de-DE" dirty="0" smtClean="0"/>
              <a:t>Kiste (Imagination)</a:t>
            </a:r>
          </a:p>
          <a:p>
            <a:pPr lvl="2"/>
            <a:r>
              <a:rPr lang="de-DE" altLang="de-DE" dirty="0" err="1" smtClean="0"/>
              <a:t>Stickman</a:t>
            </a:r>
            <a:r>
              <a:rPr lang="de-DE" altLang="de-DE" dirty="0" smtClean="0"/>
              <a:t> (Protagonist)</a:t>
            </a:r>
          </a:p>
          <a:p>
            <a:pPr lvl="2"/>
            <a:r>
              <a:rPr lang="de-DE" altLang="de-DE" dirty="0" smtClean="0"/>
              <a:t>Raum (5 Planes – weiß)</a:t>
            </a:r>
          </a:p>
          <a:p>
            <a:pPr lvl="2"/>
            <a:endParaRPr lang="de-DE" altLang="de-DE" dirty="0" smtClean="0"/>
          </a:p>
          <a:p>
            <a:endParaRPr lang="de-DE" alt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50</a:t>
            </a:fld>
            <a:endParaRPr lang="de-DE"/>
          </a:p>
        </p:txBody>
      </p:sp>
      <p:pic>
        <p:nvPicPr>
          <p:cNvPr id="16391" name="Picture 2" descr="D:\Nils\Desktop\project-management-support-p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15" y="2708275"/>
            <a:ext cx="37814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939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Management</a:t>
            </a:r>
            <a:endParaRPr lang="de-DE" dirty="0"/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Benötigte Objekte</a:t>
            </a:r>
          </a:p>
          <a:p>
            <a:pPr lvl="1"/>
            <a:r>
              <a:rPr lang="de-DE" altLang="de-DE" dirty="0" smtClean="0"/>
              <a:t>Licht</a:t>
            </a:r>
            <a:endParaRPr lang="de-DE" altLang="de-DE" dirty="0"/>
          </a:p>
          <a:p>
            <a:pPr lvl="2"/>
            <a:r>
              <a:rPr lang="de-DE" altLang="de-DE" dirty="0"/>
              <a:t>Großer Scheinwerfer von Oben</a:t>
            </a:r>
          </a:p>
          <a:p>
            <a:pPr lvl="2"/>
            <a:r>
              <a:rPr lang="de-DE" altLang="de-DE" dirty="0"/>
              <a:t>Vergleich: Riesige Lampe</a:t>
            </a:r>
          </a:p>
          <a:p>
            <a:pPr lvl="2"/>
            <a:r>
              <a:rPr lang="de-DE" altLang="de-DE" dirty="0"/>
              <a:t>Später Sonnen ähnliche </a:t>
            </a:r>
          </a:p>
          <a:p>
            <a:pPr marL="914400" lvl="2" indent="0">
              <a:buNone/>
            </a:pPr>
            <a:r>
              <a:rPr lang="de-DE" altLang="de-DE" dirty="0"/>
              <a:t>    Quelle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Kamera</a:t>
            </a:r>
          </a:p>
          <a:p>
            <a:pPr lvl="2"/>
            <a:r>
              <a:rPr lang="de-DE" altLang="de-DE" dirty="0" smtClean="0"/>
              <a:t>Aus der Box</a:t>
            </a:r>
          </a:p>
          <a:p>
            <a:pPr lvl="2"/>
            <a:r>
              <a:rPr lang="de-DE" altLang="de-DE" dirty="0" smtClean="0"/>
              <a:t>Frontperspektive</a:t>
            </a:r>
          </a:p>
          <a:p>
            <a:pPr lvl="2"/>
            <a:r>
              <a:rPr lang="de-DE" altLang="de-DE" dirty="0" smtClean="0"/>
              <a:t>Vogelperspektive</a:t>
            </a:r>
          </a:p>
          <a:p>
            <a:pPr lvl="2"/>
            <a:r>
              <a:rPr lang="de-DE" altLang="de-DE" dirty="0" smtClean="0"/>
              <a:t>Helikopterflug durch Buildings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51</a:t>
            </a:fld>
            <a:endParaRPr lang="de-DE"/>
          </a:p>
        </p:txBody>
      </p:sp>
      <p:pic>
        <p:nvPicPr>
          <p:cNvPr id="16391" name="Picture 2" descr="D:\Nils\Desktop\project-management-support-p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15" y="2708275"/>
            <a:ext cx="37814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772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Management</a:t>
            </a:r>
            <a:endParaRPr lang="de-DE" dirty="0"/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Benötigte Objekte</a:t>
            </a:r>
          </a:p>
          <a:p>
            <a:pPr lvl="1"/>
            <a:r>
              <a:rPr lang="de-DE" altLang="de-DE" dirty="0" smtClean="0"/>
              <a:t>Texturen</a:t>
            </a:r>
            <a:endParaRPr lang="de-DE" altLang="de-DE" dirty="0"/>
          </a:p>
          <a:p>
            <a:pPr lvl="2"/>
            <a:r>
              <a:rPr lang="de-DE" altLang="de-DE" dirty="0"/>
              <a:t>Steinmauer</a:t>
            </a:r>
          </a:p>
          <a:p>
            <a:pPr lvl="2"/>
            <a:r>
              <a:rPr lang="de-DE" altLang="de-DE" dirty="0"/>
              <a:t>Diverse Lehmmuster</a:t>
            </a:r>
          </a:p>
          <a:p>
            <a:pPr lvl="2"/>
            <a:r>
              <a:rPr lang="de-DE" altLang="de-DE" dirty="0"/>
              <a:t>Minecraft </a:t>
            </a:r>
            <a:r>
              <a:rPr lang="de-DE" altLang="de-DE" dirty="0" err="1"/>
              <a:t>Dirtblock</a:t>
            </a:r>
            <a:endParaRPr lang="de-DE" altLang="de-DE" dirty="0"/>
          </a:p>
          <a:p>
            <a:pPr lvl="2"/>
            <a:r>
              <a:rPr lang="de-DE" altLang="de-DE" dirty="0"/>
              <a:t>Lego Textur für die Minifigur</a:t>
            </a:r>
          </a:p>
          <a:p>
            <a:pPr lvl="1"/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Sounds</a:t>
            </a:r>
          </a:p>
          <a:p>
            <a:pPr lvl="2"/>
            <a:r>
              <a:rPr lang="de-DE" altLang="de-DE" dirty="0" smtClean="0"/>
              <a:t>Wühlgeräusch</a:t>
            </a:r>
          </a:p>
          <a:p>
            <a:pPr lvl="2"/>
            <a:r>
              <a:rPr lang="de-DE" altLang="de-DE" dirty="0" smtClean="0"/>
              <a:t>Stimme aus dem Off</a:t>
            </a:r>
          </a:p>
          <a:p>
            <a:pPr lvl="2"/>
            <a:r>
              <a:rPr lang="de-DE" altLang="de-DE" dirty="0" smtClean="0"/>
              <a:t>Rutschender Karton</a:t>
            </a:r>
          </a:p>
          <a:p>
            <a:pPr lvl="2"/>
            <a:r>
              <a:rPr lang="de-DE" altLang="de-DE" dirty="0" smtClean="0"/>
              <a:t>Stein auf Stein – Geräusch</a:t>
            </a:r>
          </a:p>
          <a:p>
            <a:pPr lvl="2"/>
            <a:r>
              <a:rPr lang="de-DE" altLang="de-DE" dirty="0" smtClean="0"/>
              <a:t>Epischer Chorus (für </a:t>
            </a:r>
            <a:r>
              <a:rPr lang="de-DE" altLang="de-DE" dirty="0" err="1" smtClean="0"/>
              <a:t>Endszene</a:t>
            </a:r>
            <a:r>
              <a:rPr lang="de-DE" altLang="de-DE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52</a:t>
            </a:fld>
            <a:endParaRPr lang="de-DE"/>
          </a:p>
        </p:txBody>
      </p:sp>
      <p:pic>
        <p:nvPicPr>
          <p:cNvPr id="16391" name="Picture 2" descr="D:\Nils\Desktop\project-management-support-p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15" y="2708275"/>
            <a:ext cx="37814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156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Management</a:t>
            </a:r>
            <a:endParaRPr lang="de-DE" dirty="0"/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2000" dirty="0" smtClean="0"/>
              <a:t>Umsetzung:</a:t>
            </a:r>
          </a:p>
          <a:p>
            <a:pPr lvl="1"/>
            <a:r>
              <a:rPr lang="de-DE" altLang="de-DE" sz="1400" dirty="0" smtClean="0"/>
              <a:t>Zeitraum: 26.11. – 03.12.2014</a:t>
            </a:r>
          </a:p>
          <a:p>
            <a:pPr lvl="2"/>
            <a:r>
              <a:rPr lang="de-DE" altLang="de-DE" sz="1400" dirty="0"/>
              <a:t>Grobe Kamerafahrten für ersten Eindruck</a:t>
            </a:r>
          </a:p>
          <a:p>
            <a:pPr lvl="2"/>
            <a:r>
              <a:rPr lang="de-DE" altLang="de-DE" sz="1400" dirty="0"/>
              <a:t>Fertige Sounds schon integriert</a:t>
            </a:r>
          </a:p>
          <a:p>
            <a:pPr lvl="2"/>
            <a:r>
              <a:rPr lang="de-DE" altLang="de-DE" sz="1400" dirty="0"/>
              <a:t>Suchen bzw. modellieren</a:t>
            </a:r>
          </a:p>
          <a:p>
            <a:pPr marL="914400" lvl="2" indent="0">
              <a:buNone/>
            </a:pPr>
            <a:r>
              <a:rPr lang="de-DE" altLang="de-DE" sz="1400" dirty="0"/>
              <a:t>    der benötigten Modellen</a:t>
            </a:r>
          </a:p>
          <a:p>
            <a:pPr lvl="2"/>
            <a:r>
              <a:rPr lang="de-DE" altLang="de-DE" sz="1400" dirty="0"/>
              <a:t>Siehe Folie 14</a:t>
            </a:r>
          </a:p>
          <a:p>
            <a:pPr lvl="1"/>
            <a:endParaRPr lang="de-DE" altLang="de-DE" sz="1400" dirty="0"/>
          </a:p>
          <a:p>
            <a:pPr lvl="1"/>
            <a:r>
              <a:rPr lang="de-DE" altLang="de-DE" sz="1400" dirty="0" smtClean="0"/>
              <a:t>Zeitraum: 04.12. – 10.12.2014</a:t>
            </a:r>
          </a:p>
          <a:p>
            <a:pPr lvl="2"/>
            <a:r>
              <a:rPr lang="de-DE" altLang="de-DE" sz="1400" dirty="0" smtClean="0"/>
              <a:t>Fertige Objekte in Szenen</a:t>
            </a:r>
          </a:p>
          <a:p>
            <a:pPr marL="914400" lvl="2" indent="0">
              <a:buNone/>
            </a:pPr>
            <a:r>
              <a:rPr lang="de-DE" altLang="de-DE" sz="1400" dirty="0"/>
              <a:t> </a:t>
            </a:r>
            <a:r>
              <a:rPr lang="de-DE" altLang="de-DE" sz="1400" dirty="0" smtClean="0"/>
              <a:t>   verteilen </a:t>
            </a:r>
          </a:p>
          <a:p>
            <a:pPr lvl="2"/>
            <a:r>
              <a:rPr lang="de-DE" altLang="de-DE" sz="1400" dirty="0" smtClean="0"/>
              <a:t>Animationen speichern</a:t>
            </a:r>
          </a:p>
          <a:p>
            <a:pPr lvl="2"/>
            <a:r>
              <a:rPr lang="de-DE" altLang="de-DE" sz="1400" dirty="0" smtClean="0"/>
              <a:t>Rendern !!!</a:t>
            </a:r>
          </a:p>
          <a:p>
            <a:pPr lvl="2"/>
            <a:r>
              <a:rPr lang="de-DE" altLang="de-DE" sz="1400" dirty="0" smtClean="0"/>
              <a:t>Gerenderte Szenen mit zugehörigen Sounds verbinden und als Clip speichern… </a:t>
            </a:r>
          </a:p>
          <a:p>
            <a:pPr lvl="2"/>
            <a:r>
              <a:rPr lang="de-DE" altLang="de-DE" sz="1400" dirty="0"/>
              <a:t>Alle Szenen müssen fertig sein !!!</a:t>
            </a:r>
          </a:p>
          <a:p>
            <a:pPr lvl="2"/>
            <a:endParaRPr lang="de-DE" alt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53</a:t>
            </a:fld>
            <a:endParaRPr lang="de-DE"/>
          </a:p>
        </p:txBody>
      </p:sp>
      <p:pic>
        <p:nvPicPr>
          <p:cNvPr id="16391" name="Picture 2" descr="D:\Nils\Desktop\project-management-support-ps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92896"/>
            <a:ext cx="3096344" cy="247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787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Management</a:t>
            </a:r>
            <a:endParaRPr lang="de-DE" dirty="0"/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Umsetzung:</a:t>
            </a:r>
          </a:p>
          <a:p>
            <a:pPr lvl="1"/>
            <a:r>
              <a:rPr lang="de-DE" altLang="de-DE" dirty="0" smtClean="0"/>
              <a:t>Zeitraum: 11.12. – 17.12.2014</a:t>
            </a:r>
          </a:p>
          <a:p>
            <a:pPr lvl="2"/>
            <a:r>
              <a:rPr lang="de-DE" altLang="de-DE" dirty="0" smtClean="0"/>
              <a:t>Post </a:t>
            </a:r>
            <a:r>
              <a:rPr lang="de-DE" altLang="de-DE" dirty="0" err="1" smtClean="0"/>
              <a:t>Production</a:t>
            </a:r>
            <a:r>
              <a:rPr lang="de-DE" altLang="de-DE" dirty="0" smtClean="0"/>
              <a:t> beenden</a:t>
            </a:r>
          </a:p>
          <a:p>
            <a:pPr lvl="2"/>
            <a:r>
              <a:rPr lang="de-DE" altLang="de-DE" dirty="0" smtClean="0"/>
              <a:t>Vorspann, Abspann</a:t>
            </a:r>
          </a:p>
          <a:p>
            <a:pPr lvl="2"/>
            <a:r>
              <a:rPr lang="de-DE" altLang="de-DE" dirty="0" smtClean="0"/>
              <a:t>Passende Musik hinterlegen</a:t>
            </a:r>
          </a:p>
          <a:p>
            <a:pPr lvl="2"/>
            <a:endParaRPr lang="de-DE" altLang="de-DE" dirty="0"/>
          </a:p>
          <a:p>
            <a:pPr lvl="2"/>
            <a:r>
              <a:rPr lang="de-DE" altLang="de-DE" dirty="0" smtClean="0"/>
              <a:t>Endgültiges Video hochladen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54</a:t>
            </a:fld>
            <a:endParaRPr lang="de-DE"/>
          </a:p>
        </p:txBody>
      </p:sp>
      <p:pic>
        <p:nvPicPr>
          <p:cNvPr id="16391" name="Picture 2" descr="D:\Nils\Desktop\project-management-support-ps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08920"/>
            <a:ext cx="3312368" cy="264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336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Risiken &amp; Lösungen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Hauptproblem: Zeit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Dagegen gibt es noch kein Kraut…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Zweites Problem:   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de-D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Bone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-Animation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Lösung:   Körper ohne Gliedmaßen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Keine Arme und Beine – </a:t>
            </a:r>
            <a:endParaRPr lang="de-D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 fontAlgn="auto">
              <a:spcAft>
                <a:spcPts val="0"/>
              </a:spcAft>
              <a:buFont typeface="Courier New" pitchFamily="49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Nur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Kopf Hände und Füße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Drittes Problem:    Rendern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Lösung:   Freunde ;)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Gute Bekanntschaften für zusätzliche Rechenkapazitäten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7F3DB-93D2-4162-975A-A6AFC10E5A08}" type="slidenum">
              <a:rPr lang="de-DE"/>
              <a:pPr>
                <a:defRPr/>
              </a:pPr>
              <a:t>55</a:t>
            </a:fld>
            <a:endParaRPr lang="de-DE"/>
          </a:p>
        </p:txBody>
      </p:sp>
      <p:pic>
        <p:nvPicPr>
          <p:cNvPr id="17415" name="Picture 2" descr="D:\Nils\Desktop\Time-Manag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700213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041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Risiken &amp; Lösungen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Viertes Problem: Modelle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Eigene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Modelierung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bei großen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Konstrukten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Lösung: Bestimmte Modelle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von anderen Modellierern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beziehen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Fünftes Problem: Fremde Modelle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Manche Modelle werden nicht von Blender unterstützt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ODER weißen keine Textur auf.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Lösung: Reine Blender Files mit </a:t>
            </a:r>
            <a:r>
              <a:rPr lang="de-D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Materialien beziehen.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7F3DB-93D2-4162-975A-A6AFC10E5A08}" type="slidenum">
              <a:rPr lang="de-DE"/>
              <a:pPr>
                <a:defRPr/>
              </a:pPr>
              <a:t>56</a:t>
            </a:fld>
            <a:endParaRPr lang="de-DE"/>
          </a:p>
        </p:txBody>
      </p:sp>
      <p:pic>
        <p:nvPicPr>
          <p:cNvPr id="17415" name="Picture 2" descr="D:\Nils\Desktop\Time-Manage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864" y="1916832"/>
            <a:ext cx="1872580" cy="187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012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288" y="2420938"/>
            <a:ext cx="8229600" cy="1600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Danke für ihre Aufmerksamkeit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16EF3-13B0-4DF5-844A-223A7A7D8CF8}" type="slidenum">
              <a:rPr lang="de-DE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833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Fehlerhafte Skalierung: Objekt zu groß / sichtbar</a:t>
            </a:r>
          </a:p>
          <a:p>
            <a:pPr lvl="1"/>
            <a:r>
              <a:rPr lang="de-DE" dirty="0" smtClean="0"/>
              <a:t>In einer Szene Objekte falsch skaliert; erst durchs Rendern aufgefallen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21" y="3068960"/>
            <a:ext cx="4443985" cy="249974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478020" y="5568702"/>
            <a:ext cx="4830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7 – Der grüne Zylinder lugt durch den Kisten Boden</a:t>
            </a:r>
            <a:endParaRPr lang="de-DE" sz="1400" dirty="0"/>
          </a:p>
        </p:txBody>
      </p:sp>
      <p:sp>
        <p:nvSpPr>
          <p:cNvPr id="11" name="Pfeil nach rechts 10"/>
          <p:cNvSpPr/>
          <p:nvPr/>
        </p:nvSpPr>
        <p:spPr>
          <a:xfrm rot="7287221">
            <a:off x="4594695" y="3190730"/>
            <a:ext cx="720080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643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Fehlerhafte Skalierung: Objekt zu groß / sichtbar</a:t>
            </a:r>
          </a:p>
          <a:p>
            <a:pPr lvl="1"/>
            <a:r>
              <a:rPr lang="de-DE" dirty="0" smtClean="0"/>
              <a:t>Simple Lösung: Nachträglich Skaliert und erneut gerendert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9156"/>
            <a:ext cx="3374119" cy="215201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43608" y="4941168"/>
            <a:ext cx="108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Vorher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789157"/>
            <a:ext cx="3374119" cy="215201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716016" y="4941168"/>
            <a:ext cx="108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Nachher</a:t>
            </a:r>
            <a:endParaRPr lang="de-DE" sz="1400" dirty="0"/>
          </a:p>
        </p:txBody>
      </p:sp>
      <p:sp>
        <p:nvSpPr>
          <p:cNvPr id="11" name="Pfeil nach rechts 10"/>
          <p:cNvSpPr/>
          <p:nvPr/>
        </p:nvSpPr>
        <p:spPr>
          <a:xfrm rot="7287221">
            <a:off x="2650479" y="2875182"/>
            <a:ext cx="720080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 rot="7287221">
            <a:off x="6394895" y="2902698"/>
            <a:ext cx="720080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1841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Bone</a:t>
            </a:r>
            <a:r>
              <a:rPr lang="de-DE" dirty="0" smtClean="0"/>
              <a:t> Animation: Verformungen</a:t>
            </a:r>
          </a:p>
          <a:p>
            <a:pPr lvl="1"/>
            <a:r>
              <a:rPr lang="de-DE" dirty="0" smtClean="0"/>
              <a:t>Einen </a:t>
            </a:r>
            <a:r>
              <a:rPr lang="de-DE" dirty="0" err="1" smtClean="0"/>
              <a:t>Bone</a:t>
            </a:r>
            <a:r>
              <a:rPr lang="de-DE" dirty="0" smtClean="0"/>
              <a:t> zu animieren ist eine komplexe Angelegenheit.</a:t>
            </a:r>
          </a:p>
          <a:p>
            <a:pPr lvl="1"/>
            <a:r>
              <a:rPr lang="de-DE" dirty="0" smtClean="0"/>
              <a:t>Bewegungen können aus unterschiedlichen Blickwinkeln merkwürdig aussehen.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21" y="3068960"/>
            <a:ext cx="4443986" cy="249974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478021" y="5568702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6 – Denk, denk, denk!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631529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Bone</a:t>
            </a:r>
            <a:r>
              <a:rPr lang="de-DE" dirty="0" smtClean="0"/>
              <a:t> Animation: Verformungen</a:t>
            </a:r>
          </a:p>
          <a:p>
            <a:pPr lvl="1"/>
            <a:r>
              <a:rPr lang="de-DE" dirty="0" smtClean="0"/>
              <a:t>Lösung 1: Kameraperspektive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2083"/>
            <a:ext cx="3816424" cy="228371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3568" y="4855140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6 – Die Idee kommt, Arm wirkt normal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2" y="2630571"/>
            <a:ext cx="3816424" cy="214673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844923" y="485514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Aus 180° Sicht – Arm wirkt verkrümmt, unförmig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34633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0</TotalTime>
  <Words>1963</Words>
  <Application>Microsoft Office PowerPoint</Application>
  <PresentationFormat>Bildschirmpräsentation (4:3)</PresentationFormat>
  <Paragraphs>590</Paragraphs>
  <Slides>57</Slides>
  <Notes>0</Notes>
  <HiddenSlides>0</HiddenSlides>
  <MMClips>7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58" baseType="lpstr">
      <vt:lpstr>Executive</vt:lpstr>
      <vt:lpstr>Imagination</vt:lpstr>
      <vt:lpstr>Gliederung</vt:lpstr>
      <vt:lpstr>Die Animation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Der Zeitplan</vt:lpstr>
      <vt:lpstr>Der Zeitplan</vt:lpstr>
      <vt:lpstr>Der Zeitplan</vt:lpstr>
      <vt:lpstr>Lesson Learned</vt:lpstr>
      <vt:lpstr>Lesson Learned</vt:lpstr>
      <vt:lpstr>Lesson Learned</vt:lpstr>
      <vt:lpstr>Quellen</vt:lpstr>
      <vt:lpstr>Anhang Planungspräsentation</vt:lpstr>
      <vt:lpstr>Gliederung</vt:lpstr>
      <vt:lpstr>Die Story</vt:lpstr>
      <vt:lpstr>Die Szenen</vt:lpstr>
      <vt:lpstr>Die Szenen</vt:lpstr>
      <vt:lpstr>Die Szenen</vt:lpstr>
      <vt:lpstr>Die Szenen</vt:lpstr>
      <vt:lpstr>Die Szenen</vt:lpstr>
      <vt:lpstr>Die Szenen</vt:lpstr>
      <vt:lpstr>Die Szenen</vt:lpstr>
      <vt:lpstr>Die Szenen</vt:lpstr>
      <vt:lpstr>Die Szenen</vt:lpstr>
      <vt:lpstr>Die Szenen</vt:lpstr>
      <vt:lpstr>Management</vt:lpstr>
      <vt:lpstr>Management</vt:lpstr>
      <vt:lpstr>Management</vt:lpstr>
      <vt:lpstr>Management</vt:lpstr>
      <vt:lpstr>Management</vt:lpstr>
      <vt:lpstr>Risiken &amp; Lösungen</vt:lpstr>
      <vt:lpstr>Risiken &amp; Lösungen</vt:lpstr>
      <vt:lpstr>Danke für ihre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Imagination</dc:title>
  <dc:creator>Nils</dc:creator>
  <cp:lastModifiedBy>Nils</cp:lastModifiedBy>
  <cp:revision>50</cp:revision>
  <dcterms:created xsi:type="dcterms:W3CDTF">2014-11-25T22:27:07Z</dcterms:created>
  <dcterms:modified xsi:type="dcterms:W3CDTF">2014-12-17T19:07:21Z</dcterms:modified>
</cp:coreProperties>
</file>